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89" r:id="rId5"/>
    <p:sldId id="258" r:id="rId6"/>
    <p:sldId id="260" r:id="rId7"/>
    <p:sldId id="267" r:id="rId8"/>
    <p:sldId id="268" r:id="rId9"/>
    <p:sldId id="269" r:id="rId10"/>
    <p:sldId id="261" r:id="rId11"/>
    <p:sldId id="273" r:id="rId12"/>
    <p:sldId id="272" r:id="rId13"/>
    <p:sldId id="287" r:id="rId14"/>
    <p:sldId id="288" r:id="rId15"/>
    <p:sldId id="285" r:id="rId16"/>
    <p:sldId id="286" r:id="rId1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14/06/1441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Geodesy-</a:t>
            </a:r>
            <a:r>
              <a:rPr lang="en-US" sz="4800" b="1" dirty="0" smtClean="0">
                <a:solidFill>
                  <a:srgbClr val="FF0000"/>
                </a:solidFill>
              </a:rPr>
              <a:t>Review</a:t>
            </a:r>
            <a:endParaRPr lang="ar-EG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08578"/>
            <a:ext cx="3816424" cy="39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1547664" y="1916832"/>
            <a:ext cx="5256584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buNone/>
            </a:pPr>
            <a:endParaRPr lang="ar-EG" dirty="0" smtClean="0"/>
          </a:p>
          <a:p>
            <a:endParaRPr lang="ar-EG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04864"/>
            <a:ext cx="7772400" cy="28803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Ellipsoid or Spheroid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Rotate an ellipse around an axis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699793" y="3645024"/>
            <a:ext cx="3096343" cy="266429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Arc 16"/>
          <p:cNvSpPr>
            <a:spLocks/>
          </p:cNvSpPr>
          <p:nvPr/>
        </p:nvSpPr>
        <p:spPr bwMode="auto">
          <a:xfrm>
            <a:off x="3592835" y="3645024"/>
            <a:ext cx="619125" cy="2638425"/>
          </a:xfrm>
          <a:custGeom>
            <a:avLst/>
            <a:gdLst>
              <a:gd name="T0" fmla="*/ 619125 w 21939"/>
              <a:gd name="T1" fmla="*/ 2638242 h 43194"/>
              <a:gd name="T2" fmla="*/ 595025 w 21939"/>
              <a:gd name="T3" fmla="*/ 0 h 43194"/>
              <a:gd name="T4" fmla="*/ 609558 w 21939"/>
              <a:gd name="T5" fmla="*/ 1319029 h 43194"/>
              <a:gd name="T6" fmla="*/ 0 60000 65536"/>
              <a:gd name="T7" fmla="*/ 0 60000 65536"/>
              <a:gd name="T8" fmla="*/ 0 60000 65536"/>
              <a:gd name="T9" fmla="*/ 0 w 21939"/>
              <a:gd name="T10" fmla="*/ 0 h 43194"/>
              <a:gd name="T11" fmla="*/ 21939 w 21939"/>
              <a:gd name="T12" fmla="*/ 43194 h 431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39" h="43194" fill="none" extrusionOk="0">
                <a:moveTo>
                  <a:pt x="21939" y="43191"/>
                </a:moveTo>
                <a:cubicBezTo>
                  <a:pt x="21826" y="43193"/>
                  <a:pt x="21713" y="43193"/>
                  <a:pt x="21600" y="43194"/>
                </a:cubicBezTo>
                <a:cubicBezTo>
                  <a:pt x="9670" y="43194"/>
                  <a:pt x="0" y="33523"/>
                  <a:pt x="0" y="21594"/>
                </a:cubicBezTo>
                <a:cubicBezTo>
                  <a:pt x="-1" y="9865"/>
                  <a:pt x="9359" y="279"/>
                  <a:pt x="21085" y="0"/>
                </a:cubicBezTo>
              </a:path>
              <a:path w="21939" h="43194" stroke="0" extrusionOk="0">
                <a:moveTo>
                  <a:pt x="21939" y="43191"/>
                </a:moveTo>
                <a:cubicBezTo>
                  <a:pt x="21826" y="43193"/>
                  <a:pt x="21713" y="43193"/>
                  <a:pt x="21600" y="43194"/>
                </a:cubicBezTo>
                <a:cubicBezTo>
                  <a:pt x="9670" y="43194"/>
                  <a:pt x="0" y="33523"/>
                  <a:pt x="0" y="21594"/>
                </a:cubicBezTo>
                <a:cubicBezTo>
                  <a:pt x="-1" y="9865"/>
                  <a:pt x="9359" y="279"/>
                  <a:pt x="21085" y="0"/>
                </a:cubicBezTo>
                <a:lnTo>
                  <a:pt x="21600" y="2159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4211960" y="3645024"/>
            <a:ext cx="0" cy="2664296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squar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10" name="Arc 15"/>
          <p:cNvSpPr>
            <a:spLocks/>
          </p:cNvSpPr>
          <p:nvPr/>
        </p:nvSpPr>
        <p:spPr bwMode="auto">
          <a:xfrm>
            <a:off x="2699792" y="4941168"/>
            <a:ext cx="3052762" cy="222250"/>
          </a:xfrm>
          <a:custGeom>
            <a:avLst/>
            <a:gdLst>
              <a:gd name="T0" fmla="*/ 3052762 w 43200"/>
              <a:gd name="T1" fmla="*/ 0 h 21714"/>
              <a:gd name="T2" fmla="*/ 0 w 43200"/>
              <a:gd name="T3" fmla="*/ 20 h 21714"/>
              <a:gd name="T4" fmla="*/ 1526381 w 43200"/>
              <a:gd name="T5" fmla="*/ 1167 h 21714"/>
              <a:gd name="T6" fmla="*/ 0 60000 65536"/>
              <a:gd name="T7" fmla="*/ 0 60000 65536"/>
              <a:gd name="T8" fmla="*/ 0 60000 65536"/>
              <a:gd name="T9" fmla="*/ 0 w 43200"/>
              <a:gd name="T10" fmla="*/ 0 h 21714"/>
              <a:gd name="T11" fmla="*/ 43200 w 43200"/>
              <a:gd name="T12" fmla="*/ 21714 h 217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714" fill="none" extrusionOk="0">
                <a:moveTo>
                  <a:pt x="43199" y="0"/>
                </a:moveTo>
                <a:cubicBezTo>
                  <a:pt x="43199" y="38"/>
                  <a:pt x="43200" y="76"/>
                  <a:pt x="43200" y="114"/>
                </a:cubicBezTo>
                <a:cubicBezTo>
                  <a:pt x="43200" y="12043"/>
                  <a:pt x="33529" y="21714"/>
                  <a:pt x="21600" y="21714"/>
                </a:cubicBezTo>
                <a:cubicBezTo>
                  <a:pt x="9670" y="21714"/>
                  <a:pt x="0" y="12043"/>
                  <a:pt x="0" y="114"/>
                </a:cubicBezTo>
                <a:cubicBezTo>
                  <a:pt x="-1" y="76"/>
                  <a:pt x="0" y="39"/>
                  <a:pt x="0" y="2"/>
                </a:cubicBezTo>
              </a:path>
              <a:path w="43200" h="21714" stroke="0" extrusionOk="0">
                <a:moveTo>
                  <a:pt x="43199" y="0"/>
                </a:moveTo>
                <a:cubicBezTo>
                  <a:pt x="43199" y="38"/>
                  <a:pt x="43200" y="76"/>
                  <a:pt x="43200" y="114"/>
                </a:cubicBezTo>
                <a:cubicBezTo>
                  <a:pt x="43200" y="12043"/>
                  <a:pt x="33529" y="21714"/>
                  <a:pt x="21600" y="21714"/>
                </a:cubicBezTo>
                <a:cubicBezTo>
                  <a:pt x="9670" y="21714"/>
                  <a:pt x="0" y="12043"/>
                  <a:pt x="0" y="114"/>
                </a:cubicBezTo>
                <a:cubicBezTo>
                  <a:pt x="-1" y="76"/>
                  <a:pt x="0" y="39"/>
                  <a:pt x="0" y="2"/>
                </a:cubicBezTo>
                <a:lnTo>
                  <a:pt x="21600" y="11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699793" y="4941168"/>
            <a:ext cx="3096344" cy="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squar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>
            <a:off x="2411760" y="5157192"/>
            <a:ext cx="1195510" cy="43204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765476" y="4437112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pPr defTabSz="915988"/>
            <a:r>
              <a:rPr lang="en-US" sz="2800" b="0" dirty="0">
                <a:solidFill>
                  <a:srgbClr val="FF3300"/>
                </a:solidFill>
                <a:latin typeface="Arial" pitchFamily="34" charset="0"/>
              </a:rPr>
              <a:t>a</a:t>
            </a:r>
            <a:endParaRPr lang="en-US" sz="2800" b="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796136" y="4941168"/>
            <a:ext cx="355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lIns="92147" tIns="46073" rIns="92147" bIns="46073">
            <a:spAutoFit/>
          </a:bodyPr>
          <a:lstStyle/>
          <a:p>
            <a:endParaRPr lang="ar-EG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635896" y="4941168"/>
            <a:ext cx="576064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211960" y="3773984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pPr defTabSz="915988"/>
            <a:r>
              <a:rPr lang="en-US" sz="2800" b="0" dirty="0">
                <a:solidFill>
                  <a:srgbClr val="FF3300"/>
                </a:solidFill>
                <a:latin typeface="Arial" pitchFamily="34" charset="0"/>
              </a:rPr>
              <a:t>b</a:t>
            </a:r>
            <a:endParaRPr lang="en-US" sz="2800" b="0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635896" y="4653136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pPr defTabSz="915988"/>
            <a:r>
              <a:rPr lang="en-US" sz="2800" b="0" dirty="0">
                <a:solidFill>
                  <a:srgbClr val="FF3300"/>
                </a:solidFill>
                <a:latin typeface="Arial" pitchFamily="34" charset="0"/>
              </a:rPr>
              <a:t>a</a:t>
            </a:r>
            <a:endParaRPr lang="en-US" sz="2800" b="0" dirty="0"/>
          </a:p>
        </p:txBody>
      </p: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3923928" y="6381328"/>
            <a:ext cx="557212" cy="168275"/>
            <a:chOff x="2643" y="816"/>
            <a:chExt cx="527" cy="146"/>
          </a:xfrm>
        </p:grpSpPr>
        <p:sp>
          <p:nvSpPr>
            <p:cNvPr id="20" name="Arc 22"/>
            <p:cNvSpPr>
              <a:spLocks/>
            </p:cNvSpPr>
            <p:nvPr/>
          </p:nvSpPr>
          <p:spPr bwMode="auto">
            <a:xfrm>
              <a:off x="2643" y="827"/>
              <a:ext cx="527" cy="135"/>
            </a:xfrm>
            <a:custGeom>
              <a:avLst/>
              <a:gdLst>
                <a:gd name="T0" fmla="*/ 383 w 43200"/>
                <a:gd name="T1" fmla="*/ 0 h 40999"/>
                <a:gd name="T2" fmla="*/ 148 w 43200"/>
                <a:gd name="T3" fmla="*/ 0 h 40999"/>
                <a:gd name="T4" fmla="*/ 264 w 43200"/>
                <a:gd name="T5" fmla="*/ 64 h 4099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999"/>
                <a:gd name="T11" fmla="*/ 43200 w 43200"/>
                <a:gd name="T12" fmla="*/ 40999 h 409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999" fill="none" extrusionOk="0">
                  <a:moveTo>
                    <a:pt x="31360" y="130"/>
                  </a:moveTo>
                  <a:cubicBezTo>
                    <a:pt x="38623" y="3808"/>
                    <a:pt x="43200" y="11258"/>
                    <a:pt x="43200" y="19399"/>
                  </a:cubicBezTo>
                  <a:cubicBezTo>
                    <a:pt x="43200" y="31328"/>
                    <a:pt x="33529" y="40999"/>
                    <a:pt x="21600" y="40999"/>
                  </a:cubicBezTo>
                  <a:cubicBezTo>
                    <a:pt x="9670" y="40999"/>
                    <a:pt x="0" y="31328"/>
                    <a:pt x="0" y="19399"/>
                  </a:cubicBezTo>
                  <a:cubicBezTo>
                    <a:pt x="-1" y="11153"/>
                    <a:pt x="4694" y="3626"/>
                    <a:pt x="12100" y="0"/>
                  </a:cubicBezTo>
                </a:path>
                <a:path w="43200" h="40999" stroke="0" extrusionOk="0">
                  <a:moveTo>
                    <a:pt x="31360" y="130"/>
                  </a:moveTo>
                  <a:cubicBezTo>
                    <a:pt x="38623" y="3808"/>
                    <a:pt x="43200" y="11258"/>
                    <a:pt x="43200" y="19399"/>
                  </a:cubicBezTo>
                  <a:cubicBezTo>
                    <a:pt x="43200" y="31328"/>
                    <a:pt x="33529" y="40999"/>
                    <a:pt x="21600" y="40999"/>
                  </a:cubicBezTo>
                  <a:cubicBezTo>
                    <a:pt x="9670" y="40999"/>
                    <a:pt x="0" y="31328"/>
                    <a:pt x="0" y="19399"/>
                  </a:cubicBezTo>
                  <a:cubicBezTo>
                    <a:pt x="-1" y="11153"/>
                    <a:pt x="4694" y="3626"/>
                    <a:pt x="12100" y="0"/>
                  </a:cubicBezTo>
                  <a:lnTo>
                    <a:pt x="21600" y="19399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147" tIns="46073" rIns="92147" bIns="46073">
              <a:spAutoFit/>
            </a:bodyPr>
            <a:lstStyle/>
            <a:p>
              <a:endParaRPr lang="ar-EG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rot="1466637" flipH="1">
              <a:off x="2976" y="816"/>
              <a:ext cx="96" cy="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lg"/>
            </a:ln>
          </p:spPr>
          <p:txBody>
            <a:bodyPr wrap="none" lIns="92147" tIns="46073" rIns="92147" bIns="46073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923928" y="3429000"/>
            <a:ext cx="557212" cy="168275"/>
            <a:chOff x="2643" y="816"/>
            <a:chExt cx="527" cy="146"/>
          </a:xfrm>
        </p:grpSpPr>
        <p:sp>
          <p:nvSpPr>
            <p:cNvPr id="23" name="Arc 22"/>
            <p:cNvSpPr>
              <a:spLocks/>
            </p:cNvSpPr>
            <p:nvPr/>
          </p:nvSpPr>
          <p:spPr bwMode="auto">
            <a:xfrm>
              <a:off x="2643" y="827"/>
              <a:ext cx="527" cy="135"/>
            </a:xfrm>
            <a:custGeom>
              <a:avLst/>
              <a:gdLst>
                <a:gd name="T0" fmla="*/ 383 w 43200"/>
                <a:gd name="T1" fmla="*/ 0 h 40999"/>
                <a:gd name="T2" fmla="*/ 148 w 43200"/>
                <a:gd name="T3" fmla="*/ 0 h 40999"/>
                <a:gd name="T4" fmla="*/ 264 w 43200"/>
                <a:gd name="T5" fmla="*/ 64 h 4099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999"/>
                <a:gd name="T11" fmla="*/ 43200 w 43200"/>
                <a:gd name="T12" fmla="*/ 40999 h 409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999" fill="none" extrusionOk="0">
                  <a:moveTo>
                    <a:pt x="31360" y="130"/>
                  </a:moveTo>
                  <a:cubicBezTo>
                    <a:pt x="38623" y="3808"/>
                    <a:pt x="43200" y="11258"/>
                    <a:pt x="43200" y="19399"/>
                  </a:cubicBezTo>
                  <a:cubicBezTo>
                    <a:pt x="43200" y="31328"/>
                    <a:pt x="33529" y="40999"/>
                    <a:pt x="21600" y="40999"/>
                  </a:cubicBezTo>
                  <a:cubicBezTo>
                    <a:pt x="9670" y="40999"/>
                    <a:pt x="0" y="31328"/>
                    <a:pt x="0" y="19399"/>
                  </a:cubicBezTo>
                  <a:cubicBezTo>
                    <a:pt x="-1" y="11153"/>
                    <a:pt x="4694" y="3626"/>
                    <a:pt x="12100" y="0"/>
                  </a:cubicBezTo>
                </a:path>
                <a:path w="43200" h="40999" stroke="0" extrusionOk="0">
                  <a:moveTo>
                    <a:pt x="31360" y="130"/>
                  </a:moveTo>
                  <a:cubicBezTo>
                    <a:pt x="38623" y="3808"/>
                    <a:pt x="43200" y="11258"/>
                    <a:pt x="43200" y="19399"/>
                  </a:cubicBezTo>
                  <a:cubicBezTo>
                    <a:pt x="43200" y="31328"/>
                    <a:pt x="33529" y="40999"/>
                    <a:pt x="21600" y="40999"/>
                  </a:cubicBezTo>
                  <a:cubicBezTo>
                    <a:pt x="9670" y="40999"/>
                    <a:pt x="0" y="31328"/>
                    <a:pt x="0" y="19399"/>
                  </a:cubicBezTo>
                  <a:cubicBezTo>
                    <a:pt x="-1" y="11153"/>
                    <a:pt x="4694" y="3626"/>
                    <a:pt x="12100" y="0"/>
                  </a:cubicBezTo>
                  <a:lnTo>
                    <a:pt x="21600" y="19399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147" tIns="46073" rIns="92147" bIns="46073">
              <a:spAutoFit/>
            </a:bodyPr>
            <a:lstStyle/>
            <a:p>
              <a:endParaRPr lang="ar-EG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rot="1466637" flipH="1">
              <a:off x="2976" y="816"/>
              <a:ext cx="96" cy="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lg"/>
            </a:ln>
          </p:spPr>
          <p:txBody>
            <a:bodyPr wrap="none" lIns="92147" tIns="46073" rIns="92147" bIns="46073">
              <a:spAutoFit/>
            </a:bodyPr>
            <a:lstStyle/>
            <a:p>
              <a:endParaRPr lang="ar-EG"/>
            </a:p>
          </p:txBody>
        </p:sp>
      </p:grpSp>
      <p:sp>
        <p:nvSpPr>
          <p:cNvPr id="25" name="Line 8"/>
          <p:cNvSpPr>
            <a:spLocks noChangeShapeType="1"/>
          </p:cNvSpPr>
          <p:nvPr/>
        </p:nvSpPr>
        <p:spPr bwMode="auto">
          <a:xfrm flipV="1">
            <a:off x="4211960" y="3284984"/>
            <a:ext cx="0" cy="38576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4211960" y="6237312"/>
            <a:ext cx="0" cy="38576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lIns="92147" tIns="46073" rIns="92147" bIns="46073">
            <a:spAutoFit/>
          </a:bodyPr>
          <a:lstStyle/>
          <a:p>
            <a:endParaRPr lang="ar-EG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248400" y="4694295"/>
            <a:ext cx="420688" cy="52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147" tIns="46073" rIns="92147" bIns="46073">
            <a:spAutoFit/>
          </a:bodyPr>
          <a:lstStyle/>
          <a:p>
            <a:pPr defTabSz="915988"/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Y</a:t>
            </a:r>
            <a:endParaRPr lang="en-US" sz="2800" b="0" dirty="0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267744" y="5574183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pPr defTabSz="915988"/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X</a:t>
            </a:r>
            <a:endParaRPr lang="en-US" sz="2800" b="0" dirty="0"/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139952" y="4612354"/>
            <a:ext cx="384866" cy="40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pPr defTabSz="915988"/>
            <a:r>
              <a:rPr lang="en-US" sz="2000" b="0" dirty="0">
                <a:latin typeface="Arial" pitchFamily="34" charset="0"/>
              </a:rPr>
              <a:t>O</a:t>
            </a:r>
            <a:endParaRPr lang="en-US" sz="2000" b="0" dirty="0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954338" y="2852936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47" tIns="46073" rIns="92147" bIns="46073">
            <a:spAutoFit/>
          </a:bodyPr>
          <a:lstStyle/>
          <a:p>
            <a:pPr defTabSz="915988"/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Z</a:t>
            </a:r>
            <a:endParaRPr lang="en-US" sz="2800" b="0" dirty="0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355976" y="6444044"/>
            <a:ext cx="1594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Rotational axis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07096" y="40466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An ellipsoid is uniformly defined through two parameters:</a:t>
            </a:r>
            <a:endParaRPr lang="ar-EG" b="1" dirty="0"/>
          </a:p>
        </p:txBody>
      </p:sp>
      <p:sp>
        <p:nvSpPr>
          <p:cNvPr id="34" name="Rectangle 33"/>
          <p:cNvSpPr/>
          <p:nvPr/>
        </p:nvSpPr>
        <p:spPr>
          <a:xfrm>
            <a:off x="0" y="8367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1. </a:t>
            </a:r>
            <a:r>
              <a:rPr lang="en-US" b="1" dirty="0" smtClean="0"/>
              <a:t>semi-major </a:t>
            </a:r>
            <a:r>
              <a:rPr lang="en-US" b="1" dirty="0" smtClean="0"/>
              <a:t>axis (a)</a:t>
            </a:r>
          </a:p>
          <a:p>
            <a:pPr algn="ctr"/>
            <a:r>
              <a:rPr lang="pt-BR" b="1" dirty="0" smtClean="0"/>
              <a:t>2</a:t>
            </a:r>
            <a:r>
              <a:rPr lang="pt-BR" b="1" dirty="0" smtClean="0"/>
              <a:t>. </a:t>
            </a:r>
            <a:r>
              <a:rPr lang="pt-BR" b="1" dirty="0" smtClean="0"/>
              <a:t>semi-minor axis (b)</a:t>
            </a:r>
            <a:endParaRPr lang="ar-EG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Relation between geoid &amp; ellipsoid in term of height </a:t>
            </a:r>
            <a:endParaRPr lang="ar-E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 = h + N</a:t>
            </a:r>
            <a:endParaRPr lang="ar-EG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endParaRPr lang="ar-EG" dirty="0" smtClean="0"/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Eq. surface</a:t>
            </a:r>
          </a:p>
          <a:p>
            <a:pPr algn="l" rtl="0">
              <a:buNone/>
            </a:pPr>
            <a:endParaRPr lang="en-US" sz="1800" b="1" dirty="0" smtClean="0">
              <a:solidFill>
                <a:srgbClr val="00B0F0"/>
              </a:solidFill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				           H	   </a:t>
            </a:r>
            <a:r>
              <a:rPr lang="en-US" sz="1800" b="1" dirty="0" err="1" smtClean="0">
                <a:solidFill>
                  <a:srgbClr val="00B0F0"/>
                </a:solidFill>
              </a:rPr>
              <a:t>h</a:t>
            </a:r>
            <a:r>
              <a:rPr lang="en-US" sz="1800" b="1" dirty="0" smtClean="0">
                <a:solidFill>
                  <a:srgbClr val="00B0F0"/>
                </a:solidFill>
              </a:rPr>
              <a:t>	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Geoid 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				              N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Ellipsoid 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					             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					              plumb/vertical line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		             physical surface of earth</a:t>
            </a:r>
          </a:p>
          <a:p>
            <a:pPr algn="l" rtl="0">
              <a:buNone/>
            </a:pPr>
            <a:endParaRPr lang="ar-EG" sz="1800" dirty="0"/>
          </a:p>
        </p:txBody>
      </p:sp>
      <p:sp>
        <p:nvSpPr>
          <p:cNvPr id="6" name="Freeform 5"/>
          <p:cNvSpPr/>
          <p:nvPr/>
        </p:nvSpPr>
        <p:spPr>
          <a:xfrm>
            <a:off x="848436" y="2852936"/>
            <a:ext cx="7572233" cy="3445506"/>
          </a:xfrm>
          <a:custGeom>
            <a:avLst/>
            <a:gdLst>
              <a:gd name="connsiteX0" fmla="*/ 7572233 w 7572233"/>
              <a:gd name="connsiteY0" fmla="*/ 1608162 h 3593911"/>
              <a:gd name="connsiteX1" fmla="*/ 6753367 w 7572233"/>
              <a:gd name="connsiteY1" fmla="*/ 1580866 h 3593911"/>
              <a:gd name="connsiteX2" fmla="*/ 5470477 w 7572233"/>
              <a:gd name="connsiteY2" fmla="*/ 529988 h 3593911"/>
              <a:gd name="connsiteX3" fmla="*/ 4105701 w 7572233"/>
              <a:gd name="connsiteY3" fmla="*/ 25021 h 3593911"/>
              <a:gd name="connsiteX4" fmla="*/ 2699982 w 7572233"/>
              <a:gd name="connsiteY4" fmla="*/ 379863 h 3593911"/>
              <a:gd name="connsiteX5" fmla="*/ 1867468 w 7572233"/>
              <a:gd name="connsiteY5" fmla="*/ 1185081 h 3593911"/>
              <a:gd name="connsiteX6" fmla="*/ 1389797 w 7572233"/>
              <a:gd name="connsiteY6" fmla="*/ 2590800 h 3593911"/>
              <a:gd name="connsiteX7" fmla="*/ 216089 w 7572233"/>
              <a:gd name="connsiteY7" fmla="*/ 3396018 h 3593911"/>
              <a:gd name="connsiteX8" fmla="*/ 93260 w 7572233"/>
              <a:gd name="connsiteY8" fmla="*/ 3532496 h 3593911"/>
              <a:gd name="connsiteX9" fmla="*/ 25021 w 7572233"/>
              <a:gd name="connsiteY9" fmla="*/ 3587087 h 3593911"/>
              <a:gd name="connsiteX10" fmla="*/ 52316 w 7572233"/>
              <a:gd name="connsiteY10" fmla="*/ 3491553 h 359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72233" h="3593911">
                <a:moveTo>
                  <a:pt x="7572233" y="1608162"/>
                </a:moveTo>
                <a:cubicBezTo>
                  <a:pt x="7337946" y="1684362"/>
                  <a:pt x="7103660" y="1760562"/>
                  <a:pt x="6753367" y="1580866"/>
                </a:cubicBezTo>
                <a:cubicBezTo>
                  <a:pt x="6403074" y="1401170"/>
                  <a:pt x="5911755" y="789296"/>
                  <a:pt x="5470477" y="529988"/>
                </a:cubicBezTo>
                <a:cubicBezTo>
                  <a:pt x="5029199" y="270681"/>
                  <a:pt x="4567450" y="50042"/>
                  <a:pt x="4105701" y="25021"/>
                </a:cubicBezTo>
                <a:cubicBezTo>
                  <a:pt x="3643952" y="0"/>
                  <a:pt x="3073021" y="186520"/>
                  <a:pt x="2699982" y="379863"/>
                </a:cubicBezTo>
                <a:cubicBezTo>
                  <a:pt x="2326943" y="573206"/>
                  <a:pt x="2085832" y="816592"/>
                  <a:pt x="1867468" y="1185081"/>
                </a:cubicBezTo>
                <a:cubicBezTo>
                  <a:pt x="1649104" y="1553571"/>
                  <a:pt x="1665027" y="2222311"/>
                  <a:pt x="1389797" y="2590800"/>
                </a:cubicBezTo>
                <a:cubicBezTo>
                  <a:pt x="1114567" y="2959289"/>
                  <a:pt x="432178" y="3239069"/>
                  <a:pt x="216089" y="3396018"/>
                </a:cubicBezTo>
                <a:cubicBezTo>
                  <a:pt x="0" y="3552967"/>
                  <a:pt x="125105" y="3500651"/>
                  <a:pt x="93260" y="3532496"/>
                </a:cubicBezTo>
                <a:cubicBezTo>
                  <a:pt x="61415" y="3564341"/>
                  <a:pt x="31845" y="3593911"/>
                  <a:pt x="25021" y="3587087"/>
                </a:cubicBezTo>
                <a:cubicBezTo>
                  <a:pt x="18197" y="3580263"/>
                  <a:pt x="45492" y="3505201"/>
                  <a:pt x="52316" y="3491553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27584" y="2492896"/>
            <a:ext cx="7632848" cy="7200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79984" y="3356992"/>
            <a:ext cx="7632848" cy="72008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71600" y="4077072"/>
            <a:ext cx="7632848" cy="72008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310241" y="5229200"/>
            <a:ext cx="389551" cy="108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44008" y="2276872"/>
            <a:ext cx="144016" cy="288032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211960" y="2924944"/>
            <a:ext cx="72008" cy="1512168"/>
          </a:xfrm>
          <a:prstGeom prst="straightConnector1">
            <a:avLst/>
          </a:prstGeom>
          <a:ln w="158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707904" y="2924944"/>
            <a:ext cx="45230" cy="910077"/>
          </a:xfrm>
          <a:prstGeom prst="straightConnector1">
            <a:avLst/>
          </a:prstGeom>
          <a:ln w="158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860304" y="3815067"/>
            <a:ext cx="63624" cy="694053"/>
          </a:xfrm>
          <a:prstGeom prst="straightConnector1">
            <a:avLst/>
          </a:prstGeom>
          <a:ln w="158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 smtClean="0"/>
              <a:t>1- </a:t>
            </a:r>
            <a:r>
              <a:rPr lang="en-US" b="1" dirty="0" err="1" smtClean="0"/>
              <a:t>flatenning</a:t>
            </a:r>
            <a:r>
              <a:rPr lang="en-US" b="1" dirty="0" smtClean="0"/>
              <a:t>       f= a – b /a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2- first eccentricity    e² = a² –b² / a²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Parameters of ellipsoid </a:t>
            </a:r>
            <a:endParaRPr lang="ar-EG" b="1" dirty="0">
              <a:solidFill>
                <a:srgbClr val="0070C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181007"/>
            <a:ext cx="6480720" cy="134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5112568" cy="129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645024"/>
            <a:ext cx="7272809" cy="49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55446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3- second eccentricity   e’² = a² –b² / b²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4- angular eccentricity  f = 1 –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α</a:t>
            </a:r>
            <a:r>
              <a:rPr lang="en-US" b="1" dirty="0" smtClean="0"/>
              <a:t> , e = sin </a:t>
            </a:r>
            <a:r>
              <a:rPr lang="el-GR" b="1" dirty="0" smtClean="0"/>
              <a:t>α</a:t>
            </a:r>
            <a:r>
              <a:rPr lang="en-US" b="1" dirty="0" smtClean="0"/>
              <a:t> , </a:t>
            </a:r>
          </a:p>
          <a:p>
            <a:pPr algn="l" rtl="0">
              <a:buNone/>
            </a:pPr>
            <a:r>
              <a:rPr lang="en-US" b="1" dirty="0" smtClean="0"/>
              <a:t>					   e’ = tan </a:t>
            </a:r>
            <a:r>
              <a:rPr lang="el-GR" b="1" dirty="0" smtClean="0"/>
              <a:t>α</a:t>
            </a: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Note: a, b, e and f define the size and shape of </a:t>
            </a:r>
          </a:p>
          <a:p>
            <a:pPr algn="l" rtl="0">
              <a:buNone/>
            </a:pPr>
            <a:r>
              <a:rPr lang="en-US" b="1" dirty="0" smtClean="0"/>
              <a:t>the reference ellipsoid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Radii of curvature</a:t>
            </a:r>
            <a:endParaRPr lang="ar-EG" b="1" dirty="0">
              <a:solidFill>
                <a:srgbClr val="FF0000"/>
              </a:solidFill>
            </a:endParaRP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52736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Average radius of the earth</a:t>
            </a:r>
            <a:endParaRPr lang="ar-EG" b="1" dirty="0">
              <a:solidFill>
                <a:srgbClr val="FF0000"/>
              </a:solidFill>
            </a:endParaRP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205785" cy="163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70000" lnSpcReduction="20000"/>
          </a:bodyPr>
          <a:lstStyle/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Geodesy</a:t>
            </a:r>
            <a:r>
              <a:rPr lang="en-US" dirty="0" smtClean="0"/>
              <a:t> </a:t>
            </a:r>
            <a:r>
              <a:rPr lang="en-US" b="1" dirty="0" smtClean="0"/>
              <a:t>according to the </a:t>
            </a:r>
            <a:r>
              <a:rPr lang="en-US" b="1" dirty="0"/>
              <a:t>classical definition of </a:t>
            </a:r>
            <a:r>
              <a:rPr lang="en-US" b="1" dirty="0" err="1" smtClean="0"/>
              <a:t>Helmert</a:t>
            </a:r>
            <a:r>
              <a:rPr lang="en-US" b="1" dirty="0" smtClean="0"/>
              <a:t> </a:t>
            </a:r>
            <a:r>
              <a:rPr lang="en-US" b="1" dirty="0"/>
              <a:t>(1880</a:t>
            </a:r>
            <a:r>
              <a:rPr lang="en-US" b="1" dirty="0" smtClean="0"/>
              <a:t>):</a:t>
            </a:r>
          </a:p>
          <a:p>
            <a:pPr algn="ctr" rtl="0">
              <a:buNone/>
            </a:pPr>
            <a:r>
              <a:rPr lang="en-US" b="1" i="1" dirty="0" smtClean="0"/>
              <a:t>''geodesy is the science </a:t>
            </a:r>
            <a:r>
              <a:rPr lang="en-US" b="1" i="1" dirty="0"/>
              <a:t>of </a:t>
            </a:r>
            <a:r>
              <a:rPr lang="en-US" b="1" i="1" dirty="0" smtClean="0"/>
              <a:t>the </a:t>
            </a:r>
            <a:r>
              <a:rPr lang="en-US" b="1" i="1" dirty="0"/>
              <a:t>measurement </a:t>
            </a:r>
            <a:r>
              <a:rPr lang="en-US" b="1" i="1" dirty="0" smtClean="0"/>
              <a:t>and mapping </a:t>
            </a:r>
            <a:r>
              <a:rPr lang="en-US" b="1" i="1" dirty="0"/>
              <a:t>of the earth's </a:t>
            </a:r>
            <a:r>
              <a:rPr lang="en-US" b="1" i="1" dirty="0" smtClean="0"/>
              <a:t>surface“</a:t>
            </a:r>
          </a:p>
          <a:p>
            <a:pPr algn="ctr" rtl="0">
              <a:buNone/>
            </a:pPr>
            <a:endParaRPr lang="en-US" b="1" i="1" dirty="0" smtClean="0"/>
          </a:p>
          <a:p>
            <a:pPr algn="ctr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Geodesy</a:t>
            </a:r>
            <a:r>
              <a:rPr lang="en-US" b="1" dirty="0" smtClean="0"/>
              <a:t> is the branch of science using mathematics, physics and gravity for </a:t>
            </a:r>
          </a:p>
          <a:p>
            <a:pPr algn="ctr" rtl="0">
              <a:buNone/>
            </a:pPr>
            <a:r>
              <a:rPr lang="en-US" b="1" dirty="0" smtClean="0"/>
              <a:t>determining:</a:t>
            </a:r>
          </a:p>
          <a:p>
            <a:pPr algn="ctr" rtl="0">
              <a:buNone/>
            </a:pPr>
            <a:r>
              <a:rPr lang="en-US" b="1" dirty="0" smtClean="0"/>
              <a:t>1- Location of points on the earth’s surface.</a:t>
            </a:r>
          </a:p>
          <a:p>
            <a:pPr algn="ctr" rtl="0">
              <a:buNone/>
            </a:pPr>
            <a:r>
              <a:rPr lang="en-US" b="1" dirty="0" smtClean="0"/>
              <a:t>2- The size and shape of the earth via point </a:t>
            </a:r>
            <a:r>
              <a:rPr lang="en-US" b="1" dirty="0" err="1" smtClean="0"/>
              <a:t>positioining</a:t>
            </a:r>
            <a:r>
              <a:rPr lang="en-US" b="1" dirty="0" smtClean="0"/>
              <a:t>.</a:t>
            </a:r>
            <a:endParaRPr lang="en-US" b="1" i="1" dirty="0"/>
          </a:p>
          <a:p>
            <a:pPr algn="ctr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Geodesy </a:t>
            </a:r>
            <a:r>
              <a:rPr lang="en-US" b="1" dirty="0"/>
              <a:t>may be divided into </a:t>
            </a:r>
            <a:r>
              <a:rPr lang="en-US" b="1" dirty="0" smtClean="0"/>
              <a:t>global geodesy, geodetic surveys, </a:t>
            </a:r>
            <a:r>
              <a:rPr lang="en-US" b="1" dirty="0"/>
              <a:t>and plane surveying. </a:t>
            </a:r>
            <a:endParaRPr lang="en-US" b="1" dirty="0" smtClean="0"/>
          </a:p>
          <a:p>
            <a:pPr algn="ctr" rtl="0">
              <a:buNone/>
            </a:pPr>
            <a:endParaRPr lang="en-US" b="1" i="1" dirty="0"/>
          </a:p>
          <a:p>
            <a:pPr algn="ctr" rtl="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Global geodesy </a:t>
            </a:r>
            <a:r>
              <a:rPr lang="en-US" b="1" i="1" dirty="0"/>
              <a:t>includes the determination of the </a:t>
            </a:r>
            <a:r>
              <a:rPr lang="en-US" b="1" i="1" dirty="0" smtClean="0"/>
              <a:t>shape </a:t>
            </a:r>
            <a:r>
              <a:rPr lang="en-US" b="1" i="1" dirty="0"/>
              <a:t>and size of the earth</a:t>
            </a:r>
            <a:r>
              <a:rPr lang="en-US" b="1" i="1" dirty="0" smtClean="0"/>
              <a:t>,</a:t>
            </a:r>
          </a:p>
          <a:p>
            <a:pPr algn="ctr" rtl="0">
              <a:buNone/>
            </a:pPr>
            <a:endParaRPr lang="en-U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264696"/>
          </a:xfrm>
        </p:spPr>
        <p:txBody>
          <a:bodyPr>
            <a:normAutofit fontScale="92500" lnSpcReduction="20000"/>
          </a:bodyPr>
          <a:lstStyle/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b="1" i="1" dirty="0" smtClean="0">
                <a:solidFill>
                  <a:srgbClr val="0070C0"/>
                </a:solidFill>
              </a:rPr>
              <a:t>geodetic survey </a:t>
            </a:r>
            <a:r>
              <a:rPr lang="en-US" b="1" i="1" dirty="0" smtClean="0"/>
              <a:t>is for the </a:t>
            </a:r>
            <a:r>
              <a:rPr lang="en-US" b="1" dirty="0" smtClean="0"/>
              <a:t>determination of the earth's </a:t>
            </a:r>
          </a:p>
          <a:p>
            <a:pPr algn="ctr" rtl="0">
              <a:buNone/>
            </a:pPr>
            <a:r>
              <a:rPr lang="en-US" b="1" dirty="0" smtClean="0"/>
              <a:t>surface and gravity field over a region that typically </a:t>
            </a:r>
          </a:p>
          <a:p>
            <a:pPr algn="ctr" rtl="0">
              <a:buNone/>
            </a:pPr>
            <a:r>
              <a:rPr lang="en-US" b="1" dirty="0" smtClean="0"/>
              <a:t>spans a country or a group of countries. 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The earth's curvature and gravity field must be </a:t>
            </a:r>
          </a:p>
          <a:p>
            <a:pPr algn="ctr" rtl="0">
              <a:buNone/>
            </a:pPr>
            <a:r>
              <a:rPr lang="en-US" b="1" dirty="0" smtClean="0"/>
              <a:t>considered in geodetic surveys.</a:t>
            </a:r>
            <a:endParaRPr lang="ar-EG" b="1" dirty="0" smtClean="0"/>
          </a:p>
          <a:p>
            <a:pPr algn="ctr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ctr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 </a:t>
            </a:r>
            <a:r>
              <a:rPr lang="en-US" b="1" i="1" dirty="0">
                <a:solidFill>
                  <a:srgbClr val="0070C0"/>
                </a:solidFill>
              </a:rPr>
              <a:t>plane surveying </a:t>
            </a:r>
            <a:r>
              <a:rPr lang="en-US" b="1" i="1" dirty="0"/>
              <a:t>(</a:t>
            </a:r>
            <a:r>
              <a:rPr lang="en-US" b="1" i="1" dirty="0" smtClean="0"/>
              <a:t>topographic </a:t>
            </a:r>
            <a:r>
              <a:rPr lang="en-US" b="1" dirty="0" smtClean="0"/>
              <a:t>surveying</a:t>
            </a:r>
            <a:r>
              <a:rPr lang="en-US" b="1" dirty="0"/>
              <a:t>, cadastral 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surveying</a:t>
            </a:r>
            <a:r>
              <a:rPr lang="en-US" b="1" dirty="0"/>
              <a:t>, engineering surveying), the details of the 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earth's surface </a:t>
            </a:r>
            <a:r>
              <a:rPr lang="en-US" b="1" dirty="0"/>
              <a:t>are determined on a local level, and 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thus </a:t>
            </a:r>
            <a:r>
              <a:rPr lang="en-US" b="1" dirty="0"/>
              <a:t>curvature and gravity effects </a:t>
            </a:r>
            <a:r>
              <a:rPr lang="en-US" b="1" dirty="0" smtClean="0"/>
              <a:t>are generally </a:t>
            </a:r>
          </a:p>
          <a:p>
            <a:pPr algn="ctr" rtl="0">
              <a:buNone/>
            </a:pPr>
            <a:r>
              <a:rPr lang="en-US" b="1" dirty="0" smtClean="0"/>
              <a:t>ignored.</a:t>
            </a:r>
          </a:p>
          <a:p>
            <a:pPr algn="ctr" rtl="0">
              <a:buNone/>
            </a:pPr>
            <a:endParaRPr lang="en-US" dirty="0"/>
          </a:p>
          <a:p>
            <a:pPr algn="ctr" rtl="0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28092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26642" y="5003884"/>
            <a:ext cx="4521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Mapping of the world onto plane coordinates</a:t>
            </a:r>
            <a:endParaRPr lang="ar-EG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Figure of the earth</a:t>
            </a:r>
            <a:endParaRPr lang="ar-EG" b="1" dirty="0">
              <a:solidFill>
                <a:srgbClr val="FF0000"/>
              </a:solidFill>
            </a:endParaRPr>
          </a:p>
        </p:txBody>
      </p:sp>
      <p:pic>
        <p:nvPicPr>
          <p:cNvPr id="4" name="Picture 1026" descr="F:\docs\courses\GS608\surface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568952" cy="450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59632" y="5951021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Physical surface of the earth, geoid, and ellipsoid</a:t>
            </a:r>
            <a:endParaRPr lang="ar-EG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92688"/>
          </a:xfrm>
        </p:spPr>
        <p:txBody>
          <a:bodyPr>
            <a:normAutofit fontScale="70000" lnSpcReduction="20000"/>
          </a:bodyPr>
          <a:lstStyle/>
          <a:p>
            <a:pPr algn="ctr" rtl="0">
              <a:buNone/>
            </a:pPr>
            <a:r>
              <a:rPr lang="en-US" b="1" dirty="0">
                <a:solidFill>
                  <a:srgbClr val="0070C0"/>
                </a:solidFill>
              </a:rPr>
              <a:t>The </a:t>
            </a:r>
            <a:r>
              <a:rPr lang="en-US" b="1" i="1" dirty="0">
                <a:solidFill>
                  <a:srgbClr val="0070C0"/>
                </a:solidFill>
              </a:rPr>
              <a:t>physical surface </a:t>
            </a:r>
            <a:r>
              <a:rPr lang="en-US" b="1" i="1" dirty="0"/>
              <a:t>of the earth is the </a:t>
            </a:r>
            <a:r>
              <a:rPr lang="en-US" b="1" i="1" dirty="0" smtClean="0"/>
              <a:t>border between </a:t>
            </a:r>
            <a:r>
              <a:rPr lang="en-US" b="1" i="1" dirty="0"/>
              <a:t>the solid or </a:t>
            </a:r>
            <a:r>
              <a:rPr lang="en-US" b="1" i="1" dirty="0" smtClean="0"/>
              <a:t>fluid </a:t>
            </a:r>
          </a:p>
          <a:p>
            <a:pPr algn="ctr" rtl="0">
              <a:buNone/>
            </a:pPr>
            <a:r>
              <a:rPr lang="en-US" b="1" i="1" dirty="0" smtClean="0"/>
              <a:t>masses </a:t>
            </a:r>
            <a:r>
              <a:rPr lang="en-US" b="1" dirty="0" smtClean="0"/>
              <a:t>and </a:t>
            </a:r>
            <a:r>
              <a:rPr lang="en-US" b="1" dirty="0"/>
              <a:t>the </a:t>
            </a:r>
            <a:r>
              <a:rPr lang="en-US" b="1" dirty="0" smtClean="0"/>
              <a:t>atmosphere.</a:t>
            </a:r>
          </a:p>
          <a:p>
            <a:pPr algn="ctr" rtl="0">
              <a:buNone/>
            </a:pPr>
            <a:endParaRPr lang="en-US" b="1" dirty="0"/>
          </a:p>
          <a:p>
            <a:pPr algn="ctr" rtl="0">
              <a:buNone/>
            </a:pPr>
            <a:r>
              <a:rPr lang="en-US" b="1" dirty="0"/>
              <a:t>The </a:t>
            </a:r>
            <a:r>
              <a:rPr lang="en-US" b="1" dirty="0">
                <a:solidFill>
                  <a:srgbClr val="0070C0"/>
                </a:solidFill>
              </a:rPr>
              <a:t>irregular surface </a:t>
            </a:r>
            <a:r>
              <a:rPr lang="en-US" b="1" dirty="0"/>
              <a:t>of the solid earth (continental and ocean </a:t>
            </a:r>
            <a:r>
              <a:rPr lang="en-US" b="1" dirty="0" smtClean="0"/>
              <a:t>floor </a:t>
            </a:r>
          </a:p>
          <a:p>
            <a:pPr algn="ctr" rtl="0">
              <a:buNone/>
            </a:pPr>
            <a:r>
              <a:rPr lang="en-US" b="1" dirty="0" smtClean="0"/>
              <a:t>topography) cannot </a:t>
            </a:r>
            <a:r>
              <a:rPr lang="en-US" b="1" dirty="0"/>
              <a:t>be represented by a simple mathematical 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(</a:t>
            </a:r>
            <a:r>
              <a:rPr lang="en-US" b="1" dirty="0"/>
              <a:t>analytical) function. It </a:t>
            </a:r>
            <a:r>
              <a:rPr lang="en-US" b="1" dirty="0" smtClean="0"/>
              <a:t>is therefore </a:t>
            </a:r>
            <a:r>
              <a:rPr lang="en-US" b="1" dirty="0"/>
              <a:t>described point wise by the </a:t>
            </a:r>
            <a:endParaRPr lang="en-US" b="1" dirty="0" smtClean="0"/>
          </a:p>
          <a:p>
            <a:pPr algn="ctr" rtl="0">
              <a:buNone/>
            </a:pPr>
            <a:r>
              <a:rPr lang="en-US" b="1" i="1" dirty="0" smtClean="0"/>
              <a:t>coordinates </a:t>
            </a:r>
            <a:r>
              <a:rPr lang="en-US" b="1" i="1" dirty="0"/>
              <a:t>of control points</a:t>
            </a:r>
            <a:r>
              <a:rPr lang="en-US" b="1" i="1" dirty="0" smtClean="0"/>
              <a:t>.</a:t>
            </a:r>
          </a:p>
          <a:p>
            <a:pPr algn="ctr" rtl="0">
              <a:buNone/>
            </a:pPr>
            <a:endParaRPr lang="en-US" b="1" i="1" dirty="0"/>
          </a:p>
          <a:p>
            <a:pPr algn="ctr" rtl="0">
              <a:buNone/>
            </a:pPr>
            <a:r>
              <a:rPr lang="en-US" b="1" dirty="0"/>
              <a:t>On the other hand, the </a:t>
            </a:r>
            <a:r>
              <a:rPr lang="en-US" b="1" i="1" dirty="0">
                <a:solidFill>
                  <a:srgbClr val="0070C0"/>
                </a:solidFill>
              </a:rPr>
              <a:t>ocean surfaces </a:t>
            </a:r>
            <a:r>
              <a:rPr lang="en-US" b="1" i="1" dirty="0"/>
              <a:t>(</a:t>
            </a:r>
            <a:r>
              <a:rPr lang="en-US" b="1" i="1" dirty="0" smtClean="0"/>
              <a:t>70% </a:t>
            </a:r>
            <a:r>
              <a:rPr lang="en-US" b="1" dirty="0" smtClean="0"/>
              <a:t>of </a:t>
            </a:r>
            <a:r>
              <a:rPr lang="en-US" b="1" dirty="0"/>
              <a:t>the earth's surface) 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are </a:t>
            </a:r>
            <a:r>
              <a:rPr lang="en-US" b="1" dirty="0"/>
              <a:t>easier to represent</a:t>
            </a:r>
            <a:r>
              <a:rPr lang="en-US" b="1" dirty="0" smtClean="0"/>
              <a:t>.</a:t>
            </a:r>
            <a:endParaRPr lang="ar-EG" b="1" dirty="0" smtClean="0"/>
          </a:p>
          <a:p>
            <a:pPr algn="ctr" rtl="0">
              <a:buNone/>
            </a:pPr>
            <a:endParaRPr lang="ar-EG" b="1" dirty="0"/>
          </a:p>
          <a:p>
            <a:pPr algn="ctr" rtl="0">
              <a:buNone/>
            </a:pPr>
            <a:r>
              <a:rPr lang="en-US" b="1" dirty="0"/>
              <a:t>this surface as being extended under the </a:t>
            </a:r>
            <a:r>
              <a:rPr lang="en-US" b="1" dirty="0" smtClean="0"/>
              <a:t>continents and </a:t>
            </a:r>
            <a:r>
              <a:rPr lang="en-US" b="1" dirty="0"/>
              <a:t>identify it as </a:t>
            </a: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the </a:t>
            </a:r>
            <a:r>
              <a:rPr lang="en-US" b="1" i="1" dirty="0">
                <a:solidFill>
                  <a:srgbClr val="0070C0"/>
                </a:solidFill>
              </a:rPr>
              <a:t>mathematical figure of the earth</a:t>
            </a:r>
            <a:r>
              <a:rPr lang="en-US" b="1" i="1" dirty="0"/>
              <a:t>, which can be described </a:t>
            </a:r>
            <a:r>
              <a:rPr lang="en-US" b="1" i="1" dirty="0" smtClean="0"/>
              <a:t>by</a:t>
            </a:r>
          </a:p>
          <a:p>
            <a:pPr algn="ctr" rtl="0">
              <a:buNone/>
            </a:pPr>
            <a:r>
              <a:rPr lang="en-US" b="1" dirty="0" smtClean="0"/>
              <a:t>a </a:t>
            </a:r>
            <a:r>
              <a:rPr lang="en-US" b="1" dirty="0"/>
              <a:t>condition of </a:t>
            </a:r>
            <a:r>
              <a:rPr lang="en-US" b="1" dirty="0" smtClean="0"/>
              <a:t>equilibrium designated </a:t>
            </a:r>
            <a:r>
              <a:rPr lang="en-US" b="1" dirty="0"/>
              <a:t>this level surface as </a:t>
            </a:r>
            <a:r>
              <a:rPr lang="en-US" b="1" i="1" dirty="0">
                <a:solidFill>
                  <a:srgbClr val="0070C0"/>
                </a:solidFill>
              </a:rPr>
              <a:t>geoid</a:t>
            </a:r>
            <a:r>
              <a:rPr lang="en-US" b="1" i="1" dirty="0" smtClean="0"/>
              <a:t>.</a:t>
            </a:r>
          </a:p>
          <a:p>
            <a:pPr algn="ctr" rtl="0">
              <a:buNone/>
            </a:pPr>
            <a:endParaRPr lang="en-US" b="1" i="1" dirty="0"/>
          </a:p>
          <a:p>
            <a:pPr algn="ctr" rtl="0">
              <a:buNone/>
            </a:pPr>
            <a:r>
              <a:rPr lang="en-US" b="1" dirty="0">
                <a:solidFill>
                  <a:srgbClr val="0070C0"/>
                </a:solidFill>
              </a:rPr>
              <a:t>G</a:t>
            </a:r>
            <a:r>
              <a:rPr lang="en-US" b="1" dirty="0" smtClean="0">
                <a:solidFill>
                  <a:srgbClr val="0070C0"/>
                </a:solidFill>
              </a:rPr>
              <a:t>eoid</a:t>
            </a:r>
            <a:r>
              <a:rPr lang="en-US" b="1" dirty="0" smtClean="0"/>
              <a:t> </a:t>
            </a:r>
            <a:r>
              <a:rPr lang="en-US" b="1" dirty="0"/>
              <a:t>(or any other reference defined in the earth's gravity field) is well suited </a:t>
            </a:r>
            <a:r>
              <a:rPr lang="en-US" b="1" dirty="0" smtClean="0"/>
              <a:t>as a </a:t>
            </a:r>
            <a:r>
              <a:rPr lang="en-US" b="1" dirty="0"/>
              <a:t>reference surface for </a:t>
            </a:r>
            <a:r>
              <a:rPr lang="en-US" b="1" dirty="0">
                <a:solidFill>
                  <a:srgbClr val="0070C0"/>
                </a:solidFill>
              </a:rPr>
              <a:t>heights</a:t>
            </a:r>
            <a:r>
              <a:rPr lang="en-US" dirty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Geoid</a:t>
            </a:r>
            <a:endParaRPr lang="ar-E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algn="ctr" rtl="0">
              <a:buNone/>
            </a:pPr>
            <a:r>
              <a:rPr lang="en-US" b="1" dirty="0" smtClean="0"/>
              <a:t>The geoid is an invisible, continuous closed </a:t>
            </a:r>
            <a:r>
              <a:rPr lang="en-US" b="1" dirty="0" smtClean="0"/>
              <a:t>surface </a:t>
            </a:r>
          </a:p>
          <a:p>
            <a:pPr algn="ctr" rtl="0">
              <a:buNone/>
            </a:pPr>
            <a:r>
              <a:rPr lang="en-US" b="1" dirty="0" smtClean="0"/>
              <a:t>and </a:t>
            </a:r>
            <a:r>
              <a:rPr lang="en-US" b="1" dirty="0" smtClean="0"/>
              <a:t>is an </a:t>
            </a:r>
            <a:r>
              <a:rPr lang="en-US" b="1" dirty="0" smtClean="0"/>
              <a:t>equapotential </a:t>
            </a:r>
            <a:r>
              <a:rPr lang="en-US" b="1" dirty="0" smtClean="0"/>
              <a:t>surface or a </a:t>
            </a:r>
            <a:r>
              <a:rPr lang="en-US" b="1" dirty="0" smtClean="0"/>
              <a:t>level </a:t>
            </a:r>
            <a:r>
              <a:rPr lang="en-US" b="1" dirty="0" smtClean="0"/>
              <a:t>surface. 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It is a surface at which the potential of gravity is </a:t>
            </a:r>
          </a:p>
          <a:p>
            <a:pPr algn="ctr" rtl="0">
              <a:buNone/>
            </a:pPr>
            <a:r>
              <a:rPr lang="en-US" b="1" dirty="0" smtClean="0"/>
              <a:t>Constant.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A level surface is chosen that, on </a:t>
            </a:r>
            <a:r>
              <a:rPr lang="en-US" b="1" dirty="0" smtClean="0"/>
              <a:t>average, </a:t>
            </a:r>
          </a:p>
          <a:p>
            <a:pPr algn="ctr" rtl="0">
              <a:buNone/>
            </a:pPr>
            <a:r>
              <a:rPr lang="en-US" b="1" dirty="0" smtClean="0"/>
              <a:t>Coincides </a:t>
            </a:r>
            <a:r>
              <a:rPr lang="en-US" b="1" dirty="0" smtClean="0"/>
              <a:t>with the surface of the </a:t>
            </a:r>
            <a:r>
              <a:rPr lang="en-US" b="1" dirty="0" smtClean="0"/>
              <a:t>oceans (</a:t>
            </a:r>
            <a:r>
              <a:rPr lang="en-US" b="1" dirty="0" err="1" smtClean="0"/>
              <a:t>m.s.l</a:t>
            </a:r>
            <a:r>
              <a:rPr lang="en-US" b="1" dirty="0" smtClean="0"/>
              <a:t>.). </a:t>
            </a:r>
            <a:endParaRPr lang="en-US" b="1" dirty="0" smtClean="0"/>
          </a:p>
          <a:p>
            <a:pPr algn="ctr" rtl="0"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5391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Ellipsoid</a:t>
            </a:r>
            <a:endParaRPr lang="ar-E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589240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000" b="1" dirty="0" smtClean="0"/>
              <a:t>The ellipsoid is a three-dimensional model formed by rotating an ellipse about </a:t>
            </a:r>
          </a:p>
          <a:p>
            <a:pPr algn="ctr" rtl="0">
              <a:buNone/>
            </a:pPr>
            <a:r>
              <a:rPr lang="en-US" sz="2000" b="1" dirty="0" smtClean="0"/>
              <a:t>its minor axis. </a:t>
            </a:r>
          </a:p>
          <a:p>
            <a:pPr algn="ctr" rtl="0">
              <a:buNone/>
            </a:pPr>
            <a:endParaRPr lang="en-US" sz="2000" b="1" dirty="0" smtClean="0"/>
          </a:p>
          <a:p>
            <a:pPr algn="ctr" rtl="0">
              <a:buNone/>
            </a:pPr>
            <a:r>
              <a:rPr lang="en-US" sz="2000" b="1" dirty="0" smtClean="0"/>
              <a:t>An ellipsoid is used as the reference system of the geoid instead of a sphere </a:t>
            </a:r>
          </a:p>
          <a:p>
            <a:pPr algn="ctr" rtl="0">
              <a:buNone/>
            </a:pPr>
            <a:r>
              <a:rPr lang="en-US" sz="2000" b="1" dirty="0" smtClean="0"/>
              <a:t>because the earth is slightly flattened and it serves as a mathematical</a:t>
            </a:r>
          </a:p>
          <a:p>
            <a:pPr algn="ctr" rtl="0">
              <a:buNone/>
            </a:pPr>
            <a:r>
              <a:rPr lang="en-US" sz="2000" b="1" dirty="0" smtClean="0"/>
              <a:t>model for locating the earth's features geographically..</a:t>
            </a:r>
          </a:p>
          <a:p>
            <a:pPr algn="ctr" rtl="0">
              <a:buNone/>
            </a:pPr>
            <a:endParaRPr lang="en-US" sz="2000" b="1" dirty="0" smtClean="0"/>
          </a:p>
          <a:p>
            <a:pPr algn="l" rtl="0">
              <a:buNone/>
            </a:pPr>
            <a:r>
              <a:rPr lang="en-US" sz="2000" b="1" dirty="0" smtClean="0"/>
              <a:t>Best-fit ellipsoid to geoid should achieve these conditions:</a:t>
            </a:r>
          </a:p>
          <a:p>
            <a:pPr algn="l" rtl="0">
              <a:buFontTx/>
              <a:buChar char="-"/>
            </a:pPr>
            <a:r>
              <a:rPr lang="en-US" sz="2000" b="1" dirty="0" smtClean="0"/>
              <a:t>Its geometric center  must be coincide with earth’s C.G.</a:t>
            </a:r>
          </a:p>
          <a:p>
            <a:pPr algn="l" rtl="0">
              <a:buFontTx/>
              <a:buChar char="-"/>
            </a:pPr>
            <a:r>
              <a:rPr lang="en-US" sz="2000" b="1" dirty="0" smtClean="0"/>
              <a:t>Its size ~ equal to earth’s size</a:t>
            </a:r>
          </a:p>
          <a:p>
            <a:pPr algn="l" rtl="0">
              <a:buFontTx/>
              <a:buChar char="-"/>
            </a:pPr>
            <a:r>
              <a:rPr lang="en-US" sz="2000" b="1" dirty="0" smtClean="0"/>
              <a:t>Σ N</a:t>
            </a:r>
            <a:r>
              <a:rPr lang="en-US" sz="2400" dirty="0" smtClean="0"/>
              <a:t>²</a:t>
            </a:r>
            <a:r>
              <a:rPr lang="en-US" sz="2000" b="1" dirty="0" smtClean="0"/>
              <a:t> = min.</a:t>
            </a:r>
          </a:p>
          <a:p>
            <a:pPr algn="l" rtl="0">
              <a:buFontTx/>
              <a:buChar char="-"/>
            </a:pPr>
            <a:r>
              <a:rPr lang="en-US" sz="2000" b="1" dirty="0" smtClean="0"/>
              <a:t>Have the same axis of rotation</a:t>
            </a:r>
            <a:endParaRPr lang="ar-EG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5568</TotalTime>
  <Words>578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Geodesy-Review</vt:lpstr>
      <vt:lpstr>Definition</vt:lpstr>
      <vt:lpstr>Slide 3</vt:lpstr>
      <vt:lpstr>Slide 4</vt:lpstr>
      <vt:lpstr>Figure of the earth</vt:lpstr>
      <vt:lpstr>Slide 6</vt:lpstr>
      <vt:lpstr>Geoid</vt:lpstr>
      <vt:lpstr>Slide 8</vt:lpstr>
      <vt:lpstr>Ellipsoid</vt:lpstr>
      <vt:lpstr>Ellipsoid or Spheroid Rotate an ellipse around an axis</vt:lpstr>
      <vt:lpstr>Relation between geoid &amp; ellipsoid in term of height </vt:lpstr>
      <vt:lpstr>Parameters of ellipsoid </vt:lpstr>
      <vt:lpstr>Slide 13</vt:lpstr>
      <vt:lpstr>Slide 14</vt:lpstr>
      <vt:lpstr>Radii of curvature</vt:lpstr>
      <vt:lpstr>Average radius of the earth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124</cp:revision>
  <dcterms:created xsi:type="dcterms:W3CDTF">2020-01-03T16:05:59Z</dcterms:created>
  <dcterms:modified xsi:type="dcterms:W3CDTF">2020-02-08T18:35:48Z</dcterms:modified>
</cp:coreProperties>
</file>